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1"/>
  </p:notesMasterIdLst>
  <p:sldIdLst>
    <p:sldId id="495" r:id="rId2"/>
    <p:sldId id="754" r:id="rId3"/>
    <p:sldId id="739" r:id="rId4"/>
    <p:sldId id="706" r:id="rId5"/>
    <p:sldId id="745" r:id="rId6"/>
    <p:sldId id="742" r:id="rId7"/>
    <p:sldId id="707" r:id="rId8"/>
    <p:sldId id="724" r:id="rId9"/>
    <p:sldId id="725" r:id="rId10"/>
    <p:sldId id="726" r:id="rId11"/>
    <p:sldId id="705" r:id="rId12"/>
    <p:sldId id="715" r:id="rId13"/>
    <p:sldId id="716" r:id="rId14"/>
    <p:sldId id="708" r:id="rId15"/>
    <p:sldId id="710" r:id="rId16"/>
    <p:sldId id="717" r:id="rId17"/>
    <p:sldId id="718" r:id="rId18"/>
    <p:sldId id="712" r:id="rId19"/>
    <p:sldId id="713" r:id="rId20"/>
    <p:sldId id="719" r:id="rId21"/>
    <p:sldId id="714" r:id="rId22"/>
    <p:sldId id="720" r:id="rId23"/>
    <p:sldId id="750" r:id="rId24"/>
    <p:sldId id="735" r:id="rId25"/>
    <p:sldId id="746" r:id="rId26"/>
    <p:sldId id="752" r:id="rId27"/>
    <p:sldId id="723" r:id="rId28"/>
    <p:sldId id="748" r:id="rId29"/>
    <p:sldId id="749" r:id="rId30"/>
    <p:sldId id="701" r:id="rId31"/>
    <p:sldId id="721" r:id="rId32"/>
    <p:sldId id="697" r:id="rId33"/>
    <p:sldId id="727" r:id="rId34"/>
    <p:sldId id="728" r:id="rId35"/>
    <p:sldId id="722" r:id="rId36"/>
    <p:sldId id="740" r:id="rId37"/>
    <p:sldId id="737" r:id="rId38"/>
    <p:sldId id="743" r:id="rId39"/>
    <p:sldId id="733" r:id="rId40"/>
    <p:sldId id="698" r:id="rId41"/>
    <p:sldId id="730" r:id="rId42"/>
    <p:sldId id="731" r:id="rId43"/>
    <p:sldId id="732" r:id="rId44"/>
    <p:sldId id="753" r:id="rId45"/>
    <p:sldId id="734" r:id="rId46"/>
    <p:sldId id="751" r:id="rId47"/>
    <p:sldId id="744" r:id="rId48"/>
    <p:sldId id="576" r:id="rId49"/>
    <p:sldId id="577" r:id="rId50"/>
    <p:sldId id="578" r:id="rId51"/>
    <p:sldId id="747" r:id="rId52"/>
    <p:sldId id="581" r:id="rId53"/>
    <p:sldId id="582" r:id="rId54"/>
    <p:sldId id="583" r:id="rId55"/>
    <p:sldId id="584" r:id="rId56"/>
    <p:sldId id="585" r:id="rId57"/>
    <p:sldId id="586" r:id="rId58"/>
    <p:sldId id="587" r:id="rId59"/>
    <p:sldId id="591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4CD2E3"/>
    <a:srgbClr val="DD5145"/>
    <a:srgbClr val="FFCD42"/>
    <a:srgbClr val="D11E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331"/>
    <p:restoredTop sz="87741"/>
  </p:normalViewPr>
  <p:slideViewPr>
    <p:cSldViewPr snapToGrid="0" snapToObjects="1">
      <p:cViewPr varScale="1">
        <p:scale>
          <a:sx n="107" d="100"/>
          <a:sy n="107" d="100"/>
        </p:scale>
        <p:origin x="176" y="2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030B36-324D-1040-B497-EB12F0B0E05D}" type="datetimeFigureOut">
              <a:t>4/13/22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4CB89-4FF6-7749-8054-AA73E053C96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476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1bd77602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1bd77602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3726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7077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85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791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992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800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208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246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575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72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110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4387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908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2114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4833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162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543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5887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497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459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50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/>
              <a:t>如何知道地址</a:t>
            </a:r>
            <a:r>
              <a:rPr lang="zh-CN" altLang="en-US"/>
              <a:t>？</a:t>
            </a:r>
            <a:endParaRPr lang="en-US" altLang="zh-CN"/>
          </a:p>
          <a:p>
            <a:pPr marL="228600" indent="-228600">
              <a:buAutoNum type="arabicPeriod"/>
            </a:pPr>
            <a:r>
              <a:rPr lang="zh-CN" altLang="en-US"/>
              <a:t>如何执行？</a:t>
            </a:r>
            <a:endParaRPr lang="en-US" altLang="zh-CN"/>
          </a:p>
          <a:p>
            <a:pPr marL="228600" indent="-228600">
              <a:buAutoNum type="arabicPeriod"/>
            </a:pPr>
            <a:r>
              <a:rPr lang="zh-CN" altLang="en-US"/>
              <a:t>如何协同？如何保证同步？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4029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0690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268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195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893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16833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DF88F-480D-ED4A-8F56-A354A23D296A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582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01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31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004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273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9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38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398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5929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16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4871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lt2"/>
                </a:solidFill>
              </a:defRPr>
            </a:lvl1pPr>
            <a:lvl2pPr lvl="1" algn="r">
              <a:buNone/>
              <a:defRPr sz="1333">
                <a:solidFill>
                  <a:schemeClr val="lt2"/>
                </a:solidFill>
              </a:defRPr>
            </a:lvl2pPr>
            <a:lvl3pPr lvl="2" algn="r">
              <a:buNone/>
              <a:defRPr sz="1333">
                <a:solidFill>
                  <a:schemeClr val="lt2"/>
                </a:solidFill>
              </a:defRPr>
            </a:lvl3pPr>
            <a:lvl4pPr lvl="3" algn="r">
              <a:buNone/>
              <a:defRPr sz="1333">
                <a:solidFill>
                  <a:schemeClr val="lt2"/>
                </a:solidFill>
              </a:defRPr>
            </a:lvl4pPr>
            <a:lvl5pPr lvl="4" algn="r">
              <a:buNone/>
              <a:defRPr sz="1333">
                <a:solidFill>
                  <a:schemeClr val="lt2"/>
                </a:solidFill>
              </a:defRPr>
            </a:lvl5pPr>
            <a:lvl6pPr lvl="5" algn="r">
              <a:buNone/>
              <a:defRPr sz="1333">
                <a:solidFill>
                  <a:schemeClr val="lt2"/>
                </a:solidFill>
              </a:defRPr>
            </a:lvl6pPr>
            <a:lvl7pPr lvl="6" algn="r">
              <a:buNone/>
              <a:defRPr sz="1333">
                <a:solidFill>
                  <a:schemeClr val="lt2"/>
                </a:solidFill>
              </a:defRPr>
            </a:lvl7pPr>
            <a:lvl8pPr lvl="7" algn="r">
              <a:buNone/>
              <a:defRPr sz="1333">
                <a:solidFill>
                  <a:schemeClr val="lt2"/>
                </a:solidFill>
              </a:defRPr>
            </a:lvl8pPr>
            <a:lvl9pPr lvl="8" algn="r">
              <a:buNone/>
              <a:defRPr sz="1333">
                <a:solidFill>
                  <a:schemeClr val="lt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29747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7" r:id="rId2"/>
    <p:sldLayoutId id="2147483670" r:id="rId3"/>
    <p:sldLayoutId id="214748367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https://gss0.baidu.com/-fo3dSag_xI4khGko9WTAnF6hhy/zhidao/wh%3D600%2C800/sign=490bafa41a30e924cff194377c38423e/dcc451da81cb39dbf8fed5fad5160924ab18305b.jpg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https://gss0.baidu.com/-fo3dSag_xI4khGko9WTAnF6hhy/zhidao/wh%3D600%2C800/sign=490bafa41a30e924cff194377c38423e/dcc451da81cb39dbf8fed5fad5160924ab18305b.jpg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https://i.stack.imgur.com/uBCZx.pn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https://5.imimg.com/data5/HA/LS/MY-43959882/ddr2-ram-500x500.jpg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goi6NAHMKog" TargetMode="Externa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 err="1"/>
              <a:t>信息技术</a:t>
            </a:r>
            <a:r>
              <a:rPr lang="zh-CN" altLang="en-US" dirty="0" err="1"/>
              <a:t> </a:t>
            </a:r>
            <a:r>
              <a:rPr lang="en-US" dirty="0" err="1"/>
              <a:t>第十讲</a:t>
            </a:r>
            <a:br>
              <a:rPr lang="en-US" dirty="0" err="1"/>
            </a:br>
            <a:endParaRPr dirty="0"/>
          </a:p>
        </p:txBody>
      </p:sp>
      <p:pic>
        <p:nvPicPr>
          <p:cNvPr id="5" name="Picture 4" descr="long_logo">
            <a:extLst>
              <a:ext uri="{FF2B5EF4-FFF2-40B4-BE49-F238E27FC236}">
                <a16:creationId xmlns:a16="http://schemas.microsoft.com/office/drawing/2014/main" id="{D7082FA4-023F-4A47-9496-5C807BF43E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04" y="368934"/>
            <a:ext cx="3517979" cy="9144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DE53DB-C739-C74C-8C5E-96D8B7939BFA}"/>
              </a:ext>
            </a:extLst>
          </p:cNvPr>
          <p:cNvSpPr txBox="1"/>
          <p:nvPr/>
        </p:nvSpPr>
        <p:spPr>
          <a:xfrm>
            <a:off x="2690446" y="3990200"/>
            <a:ext cx="6664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solidFill>
                  <a:srgbClr val="FFFF00"/>
                </a:solidFill>
              </a:rPr>
              <a:t>计算机硬件系统</a:t>
            </a:r>
            <a:r>
              <a:rPr lang="zh-CN" altLang="en-US" sz="3200">
                <a:solidFill>
                  <a:srgbClr val="FFFF00"/>
                </a:solidFill>
              </a:rPr>
              <a:t>（</a:t>
            </a:r>
            <a:r>
              <a:rPr lang="en-US" sz="3200">
                <a:solidFill>
                  <a:srgbClr val="FFFF00"/>
                </a:solidFill>
              </a:rPr>
              <a:t>下</a:t>
            </a:r>
            <a:r>
              <a:rPr lang="zh-CN" altLang="en-US" sz="3200">
                <a:solidFill>
                  <a:srgbClr val="FFFF00"/>
                </a:solidFill>
              </a:rPr>
              <a:t>）</a:t>
            </a:r>
            <a:endParaRPr lang="en-US" sz="320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847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7113C-35CB-C24D-9CD4-2EAA0EC8B232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FF0000"/>
                </a:solidFill>
              </a:rPr>
              <a:t>执行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V="1">
            <a:off x="1518274" y="4754880"/>
            <a:ext cx="425591" cy="65258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2785368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315554"/>
              </p:ext>
            </p:extLst>
          </p:nvPr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/>
              <a:t>0</a:t>
            </a:r>
            <a:endParaRPr 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3804864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/>
              <a:t>0</a:t>
            </a:r>
            <a:endParaRPr 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PU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748582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PU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48C2DA-BCAB-2641-B7A5-8D56413D1EBD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执行</a:t>
            </a:r>
          </a:p>
        </p:txBody>
      </p:sp>
    </p:spTree>
    <p:extLst>
      <p:ext uri="{BB962C8B-B14F-4D97-AF65-F5344CB8AC3E}">
        <p14:creationId xmlns:p14="http://schemas.microsoft.com/office/powerpoint/2010/main" val="1053377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PU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48C2DA-BCAB-2641-B7A5-8D56413D1EBD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执行</a:t>
            </a:r>
          </a:p>
        </p:txBody>
      </p:sp>
    </p:spTree>
    <p:extLst>
      <p:ext uri="{BB962C8B-B14F-4D97-AF65-F5344CB8AC3E}">
        <p14:creationId xmlns:p14="http://schemas.microsoft.com/office/powerpoint/2010/main" val="2716685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101858"/>
              </p:ext>
            </p:extLst>
          </p:nvPr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/>
              <a:t>1</a:t>
            </a:r>
            <a:endParaRPr 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PU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3241121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/>
              <a:t>1</a:t>
            </a:r>
            <a:endParaRPr 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CW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3773215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/>
              <a:t>1</a:t>
            </a:r>
            <a:endParaRPr 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CW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7DBDD2-B51C-C145-A1F9-050F5CDFBC17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执行</a:t>
            </a:r>
          </a:p>
        </p:txBody>
      </p:sp>
    </p:spTree>
    <p:extLst>
      <p:ext uri="{BB962C8B-B14F-4D97-AF65-F5344CB8AC3E}">
        <p14:creationId xmlns:p14="http://schemas.microsoft.com/office/powerpoint/2010/main" val="4244069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CW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7DBDD2-B51C-C145-A1F9-050F5CDFBC17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执行</a:t>
            </a:r>
          </a:p>
        </p:txBody>
      </p:sp>
    </p:spTree>
    <p:extLst>
      <p:ext uri="{BB962C8B-B14F-4D97-AF65-F5344CB8AC3E}">
        <p14:creationId xmlns:p14="http://schemas.microsoft.com/office/powerpoint/2010/main" val="33345248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450815"/>
              </p:ext>
            </p:extLst>
          </p:nvPr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CW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1103577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FC018C-DFA9-474A-B1D0-DFD4B7763A62}"/>
              </a:ext>
            </a:extLst>
          </p:cNvPr>
          <p:cNvSpPr txBox="1"/>
          <p:nvPr/>
        </p:nvSpPr>
        <p:spPr>
          <a:xfrm>
            <a:off x="1080654" y="1638794"/>
            <a:ext cx="56289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FFFF00"/>
                </a:solidFill>
                <a:ea typeface="SimSun" panose="02010600030101010101" pitchFamily="2" charset="-122"/>
              </a:rPr>
              <a:t>期中考试</a:t>
            </a:r>
            <a:r>
              <a:rPr lang="zh-CN" altLang="en-US" sz="2400">
                <a:solidFill>
                  <a:srgbClr val="FFFF00"/>
                </a:solidFill>
                <a:ea typeface="SimSun" panose="02010600030101010101" pitchFamily="2" charset="-122"/>
              </a:rPr>
              <a:t>：</a:t>
            </a:r>
            <a:endParaRPr lang="en-US" altLang="zh-CN" sz="2400">
              <a:solidFill>
                <a:srgbClr val="FFFF00"/>
              </a:solidFill>
              <a:ea typeface="SimSun" panose="02010600030101010101" pitchFamily="2" charset="-122"/>
            </a:endParaRPr>
          </a:p>
          <a:p>
            <a:endParaRPr lang="en-US" sz="2400">
              <a:solidFill>
                <a:srgbClr val="FFFF00"/>
              </a:solidFill>
              <a:ea typeface="SimSun" panose="02010600030101010101" pitchFamily="2" charset="-122"/>
            </a:endParaRPr>
          </a:p>
          <a:p>
            <a:r>
              <a:rPr lang="zh-CN" altLang="en-US" sz="2400">
                <a:solidFill>
                  <a:srgbClr val="FFFF00"/>
                </a:solidFill>
                <a:ea typeface="SimSun" panose="02010600030101010101" pitchFamily="2" charset="-122"/>
              </a:rPr>
              <a:t>时间：</a:t>
            </a:r>
            <a:r>
              <a:rPr lang="en-US" altLang="zh-CN" sz="2400">
                <a:solidFill>
                  <a:srgbClr val="FFFF00"/>
                </a:solidFill>
                <a:ea typeface="SimSun" panose="02010600030101010101" pitchFamily="2" charset="-122"/>
              </a:rPr>
              <a:t>4</a:t>
            </a:r>
            <a:r>
              <a:rPr lang="zh-CN" altLang="en-US" sz="2400">
                <a:solidFill>
                  <a:srgbClr val="FFFF00"/>
                </a:solidFill>
                <a:ea typeface="SimSun" panose="02010600030101010101" pitchFamily="2" charset="-122"/>
              </a:rPr>
              <a:t>月</a:t>
            </a:r>
            <a:r>
              <a:rPr lang="en-US" altLang="zh-CN" sz="2400">
                <a:solidFill>
                  <a:srgbClr val="FFFF00"/>
                </a:solidFill>
                <a:ea typeface="SimSun" panose="02010600030101010101" pitchFamily="2" charset="-122"/>
              </a:rPr>
              <a:t>18</a:t>
            </a:r>
            <a:r>
              <a:rPr lang="zh-CN" altLang="en-US" sz="2400">
                <a:solidFill>
                  <a:srgbClr val="FFFF00"/>
                </a:solidFill>
                <a:ea typeface="SimSun" panose="02010600030101010101" pitchFamily="2" charset="-122"/>
              </a:rPr>
              <a:t>日：</a:t>
            </a:r>
            <a:r>
              <a:rPr lang="en-US" altLang="zh-CN" sz="2400">
                <a:solidFill>
                  <a:srgbClr val="FFFF00"/>
                </a:solidFill>
                <a:ea typeface="SimSun" panose="02010600030101010101" pitchFamily="2" charset="-122"/>
              </a:rPr>
              <a:t>11:00-11:40</a:t>
            </a:r>
          </a:p>
          <a:p>
            <a:endParaRPr lang="en-US" sz="2400">
              <a:solidFill>
                <a:srgbClr val="FFFF00"/>
              </a:solidFill>
              <a:ea typeface="SimSun" panose="02010600030101010101" pitchFamily="2" charset="-122"/>
            </a:endParaRPr>
          </a:p>
          <a:p>
            <a:r>
              <a:rPr lang="en-US" sz="2400">
                <a:solidFill>
                  <a:srgbClr val="FFFF00"/>
                </a:solidFill>
                <a:ea typeface="SimSun" panose="02010600030101010101" pitchFamily="2" charset="-122"/>
              </a:rPr>
              <a:t>题型</a:t>
            </a:r>
            <a:r>
              <a:rPr lang="zh-CN" altLang="en-US" sz="2400">
                <a:solidFill>
                  <a:srgbClr val="FFFF00"/>
                </a:solidFill>
                <a:ea typeface="SimSun" panose="02010600030101010101" pitchFamily="2" charset="-122"/>
              </a:rPr>
              <a:t>：</a:t>
            </a:r>
            <a:r>
              <a:rPr lang="en-US" sz="2400">
                <a:solidFill>
                  <a:srgbClr val="FFFF00"/>
                </a:solidFill>
                <a:ea typeface="SimSun" panose="02010600030101010101" pitchFamily="2" charset="-122"/>
              </a:rPr>
              <a:t>选择题</a:t>
            </a:r>
            <a:r>
              <a:rPr lang="en-US" altLang="zh-CN" sz="2400">
                <a:solidFill>
                  <a:srgbClr val="FFFF00"/>
                </a:solidFill>
                <a:ea typeface="SimSun" panose="02010600030101010101" pitchFamily="2" charset="-122"/>
              </a:rPr>
              <a:t>+</a:t>
            </a:r>
            <a:r>
              <a:rPr lang="zh-CN" altLang="en-US" sz="2400">
                <a:solidFill>
                  <a:srgbClr val="FFFF00"/>
                </a:solidFill>
                <a:ea typeface="SimSun" panose="02010600030101010101" pitchFamily="2" charset="-122"/>
              </a:rPr>
              <a:t>填空题</a:t>
            </a:r>
            <a:endParaRPr lang="en-US" altLang="zh-CN" sz="2400">
              <a:solidFill>
                <a:srgbClr val="FFFF00"/>
              </a:solidFill>
              <a:ea typeface="SimSun" panose="02010600030101010101" pitchFamily="2" charset="-122"/>
            </a:endParaRPr>
          </a:p>
          <a:p>
            <a:endParaRPr lang="en-US" sz="2400">
              <a:solidFill>
                <a:srgbClr val="FFFF00"/>
              </a:solidFill>
              <a:ea typeface="SimSun" panose="02010600030101010101" pitchFamily="2" charset="-122"/>
            </a:endParaRPr>
          </a:p>
          <a:p>
            <a:r>
              <a:rPr lang="en-US" sz="2400">
                <a:solidFill>
                  <a:srgbClr val="FFFF00"/>
                </a:solidFill>
                <a:ea typeface="SimSun" panose="02010600030101010101" pitchFamily="2" charset="-122"/>
              </a:rPr>
              <a:t>考察范围</a:t>
            </a:r>
            <a:r>
              <a:rPr lang="zh-CN" altLang="en-US" sz="2400">
                <a:solidFill>
                  <a:srgbClr val="FFFF00"/>
                </a:solidFill>
                <a:ea typeface="SimSun" panose="02010600030101010101" pitchFamily="2" charset="-122"/>
              </a:rPr>
              <a:t>：</a:t>
            </a:r>
            <a:r>
              <a:rPr lang="en-US" sz="2400">
                <a:solidFill>
                  <a:srgbClr val="FFFF00"/>
                </a:solidFill>
                <a:ea typeface="SimSun" panose="02010600030101010101" pitchFamily="2" charset="-122"/>
              </a:rPr>
              <a:t>计算机网络</a:t>
            </a:r>
            <a:r>
              <a:rPr lang="zh-CN" altLang="en-US" sz="2400">
                <a:solidFill>
                  <a:srgbClr val="FFFF00"/>
                </a:solidFill>
                <a:ea typeface="SimSun" panose="02010600030101010101" pitchFamily="2" charset="-122"/>
              </a:rPr>
              <a:t>和计算机硬件系统</a:t>
            </a:r>
            <a:endParaRPr lang="en-US" sz="2400">
              <a:solidFill>
                <a:srgbClr val="FFFF00"/>
              </a:solidFill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38434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FW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5872070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FW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842DAE-5F67-9F4D-8CB4-56FC9B91CC76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执行</a:t>
            </a:r>
          </a:p>
        </p:txBody>
      </p:sp>
    </p:spTree>
    <p:extLst>
      <p:ext uri="{BB962C8B-B14F-4D97-AF65-F5344CB8AC3E}">
        <p14:creationId xmlns:p14="http://schemas.microsoft.com/office/powerpoint/2010/main" val="1923880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51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FW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842DAE-5F67-9F4D-8CB4-56FC9B91CC76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执行</a:t>
            </a:r>
          </a:p>
        </p:txBody>
      </p:sp>
    </p:spTree>
    <p:extLst>
      <p:ext uri="{BB962C8B-B14F-4D97-AF65-F5344CB8AC3E}">
        <p14:creationId xmlns:p14="http://schemas.microsoft.com/office/powerpoint/2010/main" val="6736863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普遍认为的第一台计算机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73FEF2-8057-5045-B9CB-E87B35097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3030"/>
            <a:ext cx="12192000" cy="592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2538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程序存储控制计算机</a:t>
            </a:r>
            <a:r>
              <a:rPr lang="zh-CN" altLang="en-US"/>
              <a:t>：冯诺伊曼结构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4802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>
            <a:extLst>
              <a:ext uri="{FF2B5EF4-FFF2-40B4-BE49-F238E27FC236}">
                <a16:creationId xmlns:a16="http://schemas.microsoft.com/office/drawing/2014/main" id="{8B715817-6E4C-8046-8B35-3D26153140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154" y="0"/>
            <a:ext cx="307251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2" descr="计算机五大单元-子时年华-51CTO博客">
            <a:extLst>
              <a:ext uri="{FF2B5EF4-FFF2-40B4-BE49-F238E27FC236}">
                <a16:creationId xmlns:a16="http://schemas.microsoft.com/office/drawing/2014/main" id="{27364BED-0D5E-5044-90AD-45BF474F6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046" y="0"/>
            <a:ext cx="8742484" cy="683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6640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7113C-35CB-C24D-9CD4-2EAA0EC8B232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FF0000"/>
                </a:solidFill>
              </a:rPr>
              <a:t>执行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V="1">
            <a:off x="1518274" y="4754880"/>
            <a:ext cx="425591" cy="65258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30618615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时钟频率</a:t>
            </a:r>
            <a:r>
              <a:rPr lang="zh-CN" altLang="en-US"/>
              <a:t>：每秒时钟震荡的次数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898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430145-CE70-554B-B110-BA75AAF6F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71" y="2001487"/>
            <a:ext cx="7454525" cy="223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7475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E58A7E2-F6B2-6B4C-A7E1-648A644EA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157" y="0"/>
            <a:ext cx="59864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430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>
            <a:extLst>
              <a:ext uri="{FF2B5EF4-FFF2-40B4-BE49-F238E27FC236}">
                <a16:creationId xmlns:a16="http://schemas.microsoft.com/office/drawing/2014/main" id="{8B715817-6E4C-8046-8B35-3D26153140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154" y="0"/>
            <a:ext cx="307251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2" descr="计算机五大单元-子时年华-51CTO博客">
            <a:extLst>
              <a:ext uri="{FF2B5EF4-FFF2-40B4-BE49-F238E27FC236}">
                <a16:creationId xmlns:a16="http://schemas.microsoft.com/office/drawing/2014/main" id="{27364BED-0D5E-5044-90AD-45BF474F6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046" y="0"/>
            <a:ext cx="8742484" cy="683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1560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5D1EACB-0671-9C47-81FD-4E469C1B49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8E45E9-1BDD-744C-BC0F-DF2514246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068"/>
          <a:stretch/>
        </p:blipFill>
        <p:spPr>
          <a:xfrm>
            <a:off x="269359" y="1062573"/>
            <a:ext cx="8784393" cy="496048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7B89DDC-6D56-1146-821A-B236D50946ED}"/>
              </a:ext>
            </a:extLst>
          </p:cNvPr>
          <p:cNvCxnSpPr>
            <a:cxnSpLocks/>
          </p:cNvCxnSpPr>
          <p:nvPr/>
        </p:nvCxnSpPr>
        <p:spPr>
          <a:xfrm flipH="1">
            <a:off x="9264572" y="3542818"/>
            <a:ext cx="824309" cy="0"/>
          </a:xfrm>
          <a:prstGeom prst="straightConnector1">
            <a:avLst/>
          </a:prstGeom>
          <a:ln w="698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9B7CD3-4CF6-5549-942C-2B727E791ADF}"/>
              </a:ext>
            </a:extLst>
          </p:cNvPr>
          <p:cNvSpPr txBox="1"/>
          <p:nvPr/>
        </p:nvSpPr>
        <p:spPr>
          <a:xfrm>
            <a:off x="10299700" y="3250430"/>
            <a:ext cx="152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rgbClr val="FFFF00"/>
                </a:solidFill>
              </a:rPr>
              <a:t>主频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6621633-2EC4-F040-8708-4F556EEAB75B}"/>
              </a:ext>
            </a:extLst>
          </p:cNvPr>
          <p:cNvCxnSpPr>
            <a:cxnSpLocks/>
          </p:cNvCxnSpPr>
          <p:nvPr/>
        </p:nvCxnSpPr>
        <p:spPr>
          <a:xfrm flipH="1">
            <a:off x="9264572" y="5463058"/>
            <a:ext cx="824309" cy="0"/>
          </a:xfrm>
          <a:prstGeom prst="straightConnector1">
            <a:avLst/>
          </a:prstGeom>
          <a:ln w="698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E4CA94D-62F9-9249-B2AE-DBFCDF62D88B}"/>
              </a:ext>
            </a:extLst>
          </p:cNvPr>
          <p:cNvSpPr txBox="1"/>
          <p:nvPr/>
        </p:nvSpPr>
        <p:spPr>
          <a:xfrm>
            <a:off x="10299699" y="5170670"/>
            <a:ext cx="18923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rgbClr val="FFFF00"/>
                </a:solidFill>
              </a:rPr>
              <a:t>高速缓存</a:t>
            </a:r>
          </a:p>
        </p:txBody>
      </p:sp>
    </p:spTree>
    <p:extLst>
      <p:ext uri="{BB962C8B-B14F-4D97-AF65-F5344CB8AC3E}">
        <p14:creationId xmlns:p14="http://schemas.microsoft.com/office/powerpoint/2010/main" val="11989575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E7BC7-474A-0A46-8D9E-F4EBA28A0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E9C148-90B3-2B4C-9FDF-6E4D2E4B3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68" y="334534"/>
            <a:ext cx="8490399" cy="598573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7765500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5D1EACB-0671-9C47-81FD-4E469C1B49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7" descr="Apple processors">
            <a:extLst>
              <a:ext uri="{FF2B5EF4-FFF2-40B4-BE49-F238E27FC236}">
                <a16:creationId xmlns:a16="http://schemas.microsoft.com/office/drawing/2014/main" id="{70507C73-3A5E-4C41-A6DE-8745E4A04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945" y="0"/>
            <a:ext cx="53781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77886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字长</a:t>
            </a:r>
            <a:r>
              <a:rPr lang="zh-CN" altLang="en-US"/>
              <a:t>：计算机一次可以处理的二进制位数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892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影响CPU的性能指标</a:t>
            </a:r>
            <a:r>
              <a:rPr lang="zh-CN" altLang="en-US" sz="3600"/>
              <a:t>：主频、高速缓存和字长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24850133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39588D-06A7-044D-89BF-31C847DD6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89" y="0"/>
            <a:ext cx="119542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330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7113C-35CB-C24D-9CD4-2EAA0EC8B232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执行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C6115-722D-6145-B9BC-5AFA04B8EDBC}"/>
              </a:ext>
            </a:extLst>
          </p:cNvPr>
          <p:cNvSpPr txBox="1"/>
          <p:nvPr/>
        </p:nvSpPr>
        <p:spPr>
          <a:xfrm>
            <a:off x="2964182" y="1571506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57E665-28F0-E549-A154-0C8E28400B48}"/>
              </a:ext>
            </a:extLst>
          </p:cNvPr>
          <p:cNvSpPr txBox="1"/>
          <p:nvPr/>
        </p:nvSpPr>
        <p:spPr>
          <a:xfrm>
            <a:off x="2964182" y="2951202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CCEA6F-467F-004F-A0C5-8ED341660D24}"/>
              </a:ext>
            </a:extLst>
          </p:cNvPr>
          <p:cNvSpPr txBox="1"/>
          <p:nvPr/>
        </p:nvSpPr>
        <p:spPr>
          <a:xfrm>
            <a:off x="2964182" y="4330898"/>
            <a:ext cx="2522218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1DB832-1C94-4949-BE4E-4209D6A48E0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86400" y="1802339"/>
            <a:ext cx="12192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EA1075-0C68-4E49-9F06-A3F0ECDAAED9}"/>
              </a:ext>
            </a:extLst>
          </p:cNvPr>
          <p:cNvCxnSpPr>
            <a:cxnSpLocks/>
          </p:cNvCxnSpPr>
          <p:nvPr/>
        </p:nvCxnSpPr>
        <p:spPr>
          <a:xfrm>
            <a:off x="5928360" y="1799615"/>
            <a:ext cx="0" cy="2759392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E55BB1-64A5-0440-9CB4-8413ECB00543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486400" y="4559007"/>
            <a:ext cx="441960" cy="272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980907-B73E-EF4B-88B5-2F2F45F18BD8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486400" y="3182035"/>
            <a:ext cx="44196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1BDFC9-82F2-294C-AAD8-41F558074654}"/>
              </a:ext>
            </a:extLst>
          </p:cNvPr>
          <p:cNvSpPr/>
          <p:nvPr/>
        </p:nvSpPr>
        <p:spPr>
          <a:xfrm>
            <a:off x="3437053" y="108070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程序计数器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42466-18DE-3A4D-B33F-AFABB0BA0E46}"/>
              </a:ext>
            </a:extLst>
          </p:cNvPr>
          <p:cNvSpPr/>
          <p:nvPr/>
        </p:nvSpPr>
        <p:spPr>
          <a:xfrm>
            <a:off x="3363517" y="24603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指令寄存器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DA47FE-9B3D-BC4F-8A1E-08B4002AD551}"/>
              </a:ext>
            </a:extLst>
          </p:cNvPr>
          <p:cNvSpPr/>
          <p:nvPr/>
        </p:nvSpPr>
        <p:spPr>
          <a:xfrm>
            <a:off x="3671292" y="3840092"/>
            <a:ext cx="1107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/>
              <a:t>运算器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23687811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存储器</a:t>
            </a:r>
          </a:p>
        </p:txBody>
      </p:sp>
    </p:spTree>
    <p:extLst>
      <p:ext uri="{BB962C8B-B14F-4D97-AF65-F5344CB8AC3E}">
        <p14:creationId xmlns:p14="http://schemas.microsoft.com/office/powerpoint/2010/main" val="26740511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存储器</a:t>
            </a:r>
            <a:r>
              <a:rPr lang="zh-CN" altLang="en-US" sz="3600"/>
              <a:t> </a:t>
            </a:r>
            <a:r>
              <a:rPr lang="en-US" altLang="zh-CN" sz="3600"/>
              <a:t>=</a:t>
            </a:r>
            <a:r>
              <a:rPr lang="zh-CN" altLang="en-US" sz="3600"/>
              <a:t> 内存 </a:t>
            </a:r>
            <a:r>
              <a:rPr lang="en-US" altLang="zh-CN" sz="3600"/>
              <a:t>+</a:t>
            </a:r>
            <a:r>
              <a:rPr lang="zh-CN" altLang="en-US" sz="3600"/>
              <a:t> 外存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6438452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内存</a:t>
            </a:r>
            <a:r>
              <a:rPr lang="zh-CN" altLang="en-US" sz="3600"/>
              <a:t>（</a:t>
            </a:r>
            <a:r>
              <a:rPr lang="en-US" altLang="zh-CN" sz="3600"/>
              <a:t>RAM + ROM</a:t>
            </a:r>
            <a:r>
              <a:rPr lang="zh-CN" altLang="en-US" sz="3600"/>
              <a:t>）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489129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E78C48-E985-854B-BC5B-68D1C720AB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495247"/>
              </p:ext>
            </p:extLst>
          </p:nvPr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……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……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B575F7A-9577-6A41-9D06-6595CDC575D4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38971353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653DD-62A1-F544-9FF9-863B0255A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667" y="600200"/>
            <a:ext cx="5442333" cy="54544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9B0D888-C233-9047-B24E-512DBAF5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3667" y="600199"/>
            <a:ext cx="2771365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099" name="Picture 3" descr="DDR2 RAM, Desktop And Laptop">
            <a:extLst>
              <a:ext uri="{FF2B5EF4-FFF2-40B4-BE49-F238E27FC236}">
                <a16:creationId xmlns:a16="http://schemas.microsoft.com/office/drawing/2014/main" id="{67F73CF8-5313-3D44-918A-B6AC94919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006" y="1142173"/>
            <a:ext cx="4573654" cy="457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92C536-78D5-0B40-BF9D-54BA191CA0EE}"/>
              </a:ext>
            </a:extLst>
          </p:cNvPr>
          <p:cNvSpPr txBox="1"/>
          <p:nvPr/>
        </p:nvSpPr>
        <p:spPr>
          <a:xfrm>
            <a:off x="7360919" y="600199"/>
            <a:ext cx="41774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SimHei" panose="02010609060101010101" pitchFamily="49" charset="-122"/>
                <a:ea typeface="SimHei" panose="02010609060101010101" pitchFamily="49" charset="-122"/>
              </a:rPr>
              <a:t>计算机所有正在运行的指令和数据都存放在内存中</a:t>
            </a:r>
            <a:r>
              <a:rPr lang="zh-CN" altLang="en-US" sz="240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  <a:endParaRPr lang="en-US" altLang="zh-CN" sz="240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RAM</a:t>
            </a:r>
            <a:r>
              <a:rPr lang="zh-CN" altLang="en-US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具有数据易失性。</a:t>
            </a:r>
            <a:endParaRPr lang="en-US" sz="2400">
              <a:solidFill>
                <a:srgbClr val="4CD2E3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AEB76D-98DF-524F-A7E3-D6C589877E68}"/>
              </a:ext>
            </a:extLst>
          </p:cNvPr>
          <p:cNvSpPr txBox="1"/>
          <p:nvPr/>
        </p:nvSpPr>
        <p:spPr>
          <a:xfrm>
            <a:off x="1462213" y="541790"/>
            <a:ext cx="3825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RAM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97DEE6-B74B-2545-AC28-445ADCCBD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0339" y="2845018"/>
            <a:ext cx="5442334" cy="320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8872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ROM: Read-only Memory</a:t>
            </a:r>
          </a:p>
        </p:txBody>
      </p:sp>
    </p:spTree>
    <p:extLst>
      <p:ext uri="{BB962C8B-B14F-4D97-AF65-F5344CB8AC3E}">
        <p14:creationId xmlns:p14="http://schemas.microsoft.com/office/powerpoint/2010/main" val="4022014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ROM: Read-only Memory</a:t>
            </a:r>
            <a:r>
              <a:rPr lang="zh-CN" altLang="en-US" sz="3600"/>
              <a:t>（数据非易失）</a:t>
            </a:r>
            <a:endParaRPr lang="en-US" sz="36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4C4C06-F5FC-4742-B101-C596376EBF48}"/>
              </a:ext>
            </a:extLst>
          </p:cNvPr>
          <p:cNvSpPr txBox="1"/>
          <p:nvPr/>
        </p:nvSpPr>
        <p:spPr>
          <a:xfrm>
            <a:off x="1569720" y="4251960"/>
            <a:ext cx="982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常用来存储计算机引导程序</a:t>
            </a:r>
            <a:r>
              <a:rPr lang="zh-CN" altLang="en-US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、开机检测程序、系统初始化程序等</a:t>
            </a:r>
            <a:endParaRPr lang="en-US" sz="2400">
              <a:solidFill>
                <a:srgbClr val="4CD2E3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02144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外存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A1D029-58A8-314A-8144-420D58583B73}"/>
              </a:ext>
            </a:extLst>
          </p:cNvPr>
          <p:cNvSpPr txBox="1"/>
          <p:nvPr/>
        </p:nvSpPr>
        <p:spPr>
          <a:xfrm>
            <a:off x="1296587" y="4251960"/>
            <a:ext cx="982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硬盘</a:t>
            </a:r>
            <a:r>
              <a:rPr lang="zh-CN" altLang="en-US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、光盘、</a:t>
            </a:r>
            <a:r>
              <a:rPr lang="en-US" altLang="zh-CN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U</a:t>
            </a:r>
            <a:r>
              <a:rPr lang="zh-CN" altLang="en-US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盘</a:t>
            </a:r>
            <a:r>
              <a:rPr lang="en-US" altLang="zh-CN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……</a:t>
            </a:r>
            <a:endParaRPr lang="en-US" sz="2400">
              <a:solidFill>
                <a:srgbClr val="4CD2E3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41778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686780C-BE8A-2A42-B542-091993E6E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6E38FB-2CC5-6645-97A8-884395053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374" y="2041071"/>
            <a:ext cx="8481785" cy="277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7018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外存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5E2984-1AE5-914C-A954-2EA8479BE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179" y="914400"/>
            <a:ext cx="8449642" cy="5029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7985F4-6ED4-5F4B-8132-E5CCDAD2BFDE}"/>
              </a:ext>
            </a:extLst>
          </p:cNvPr>
          <p:cNvSpPr txBox="1"/>
          <p:nvPr/>
        </p:nvSpPr>
        <p:spPr>
          <a:xfrm>
            <a:off x="1871179" y="237506"/>
            <a:ext cx="36627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存储器结构</a:t>
            </a:r>
          </a:p>
        </p:txBody>
      </p:sp>
    </p:spTree>
    <p:extLst>
      <p:ext uri="{BB962C8B-B14F-4D97-AF65-F5344CB8AC3E}">
        <p14:creationId xmlns:p14="http://schemas.microsoft.com/office/powerpoint/2010/main" val="37186274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150775-59F0-FC44-9AC9-6207A9E58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302" y="2125683"/>
            <a:ext cx="9759019" cy="250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92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126E-86D5-014E-ACFF-0340EBF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2800"/>
              <a:t>1.</a:t>
            </a:r>
            <a:r>
              <a:rPr lang="zh-CN" altLang="en-US" sz="2800"/>
              <a:t> </a:t>
            </a:r>
            <a:r>
              <a:rPr lang="en-US" sz="2800"/>
              <a:t>影响CPU的性能指标</a:t>
            </a:r>
            <a:r>
              <a:rPr lang="zh-CN" altLang="en-US" sz="2800"/>
              <a:t>：</a:t>
            </a:r>
            <a:r>
              <a:rPr lang="en-US" sz="2800"/>
              <a:t>主频</a:t>
            </a:r>
            <a:r>
              <a:rPr lang="zh-CN" altLang="en-US" sz="2800"/>
              <a:t>、高速缓存、字长</a:t>
            </a:r>
            <a:br>
              <a:rPr lang="en-US" altLang="zh-CN" sz="2800"/>
            </a:br>
            <a:br>
              <a:rPr lang="en-US" altLang="zh-CN" sz="2800"/>
            </a:br>
            <a:r>
              <a:rPr lang="en-US" altLang="zh-CN" sz="2800"/>
              <a:t>2.</a:t>
            </a:r>
            <a:r>
              <a:rPr lang="zh-CN" altLang="en-US" sz="2800"/>
              <a:t> 冯诺伊曼结构：程序存储控制计算机</a:t>
            </a:r>
            <a:br>
              <a:rPr lang="en-US" altLang="zh-CN" sz="2800"/>
            </a:br>
            <a:br>
              <a:rPr lang="en-US" altLang="zh-CN" sz="2800"/>
            </a:br>
            <a:r>
              <a:rPr lang="en-US" altLang="zh-CN" sz="2800"/>
              <a:t>3.</a:t>
            </a:r>
            <a:r>
              <a:rPr lang="zh-CN" altLang="en-US" sz="2800"/>
              <a:t> 存储器的不同类型</a:t>
            </a:r>
            <a:br>
              <a:rPr lang="en-US" altLang="zh-CN" sz="2800"/>
            </a:br>
            <a:br>
              <a:rPr lang="en-US" altLang="zh-CN" sz="2800"/>
            </a:br>
            <a:br>
              <a:rPr lang="en-US" altLang="zh-CN" sz="2800"/>
            </a:b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3485622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机械计算器的不断发展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FA4505-92BC-9F41-A4FA-EC746D8DFB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528" b="5781"/>
          <a:stretch/>
        </p:blipFill>
        <p:spPr>
          <a:xfrm>
            <a:off x="0" y="1105459"/>
            <a:ext cx="12192000" cy="575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0131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采用电气元件的计算机原型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68B170-66ED-244D-8CEE-D5F6384996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65"/>
          <a:stretch/>
        </p:blipFill>
        <p:spPr>
          <a:xfrm>
            <a:off x="0" y="894109"/>
            <a:ext cx="12192000" cy="596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94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E78C48-E985-854B-BC5B-68D1C720AB62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B575F7A-9577-6A41-9D06-6595CDC575D4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729989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普遍认为的第一台计算机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4080EA-42C4-104D-B40C-7543CF7B4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18515"/>
            <a:ext cx="12192000" cy="605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9252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0B51E4-ACC2-C44C-AFDB-75A5D7F60A5B}"/>
              </a:ext>
            </a:extLst>
          </p:cNvPr>
          <p:cNvSpPr/>
          <p:nvPr/>
        </p:nvSpPr>
        <p:spPr>
          <a:xfrm>
            <a:off x="5298345" y="3244334"/>
            <a:ext cx="15953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>
                <a:hlinkClick r:id="rId2"/>
              </a:rPr>
              <a:t>ENIAC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36722780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普遍认为的第一台计算机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73FEF2-8057-5045-B9CB-E87B35097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3030"/>
            <a:ext cx="12192000" cy="592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2165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第一代计算机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0D20E8-5F31-EB44-BC74-91E48F0C06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4"/>
          <a:stretch/>
        </p:blipFill>
        <p:spPr>
          <a:xfrm>
            <a:off x="0" y="946298"/>
            <a:ext cx="12192000" cy="591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0487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第二代计算机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AAADA5-0B45-3243-8831-0A3909728C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799"/>
          <a:stretch/>
        </p:blipFill>
        <p:spPr>
          <a:xfrm>
            <a:off x="10133" y="946298"/>
            <a:ext cx="12171734" cy="591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30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第二代计算机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89C616-1982-A646-A3B7-ADD45CF07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5152"/>
            <a:ext cx="12192000" cy="602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0884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第三代计算机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F9B4E6-590E-974E-85E7-89F2F8064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3542"/>
            <a:ext cx="12192000" cy="581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648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第三代计算机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87ADD5-8FE9-844B-B03D-21120363F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7463"/>
            <a:ext cx="12192000" cy="590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235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第四代计算机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86390E-1CCE-4D4D-99F3-F8FA24F79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2883"/>
            <a:ext cx="12192000" cy="556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5980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EEAADB-E7DA-214A-A6D0-F5BC54792B6F}"/>
              </a:ext>
            </a:extLst>
          </p:cNvPr>
          <p:cNvSpPr txBox="1"/>
          <p:nvPr/>
        </p:nvSpPr>
        <p:spPr>
          <a:xfrm>
            <a:off x="2767965" y="234950"/>
            <a:ext cx="665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摩尔定律</a:t>
            </a:r>
            <a:endParaRPr lang="zh-CN" altLang="zh-CN" sz="32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5D7A11-E500-B740-9351-84280FB6F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1791"/>
            <a:ext cx="12191999" cy="560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941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V="1">
            <a:off x="1518274" y="4754880"/>
            <a:ext cx="425591" cy="65258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2411776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FF0000"/>
                </a:solidFill>
              </a:rPr>
              <a:t>取指(Fetch)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7113C-35CB-C24D-9CD4-2EAA0EC8B232}"/>
              </a:ext>
            </a:extLst>
          </p:cNvPr>
          <p:cNvSpPr txBox="1"/>
          <p:nvPr/>
        </p:nvSpPr>
        <p:spPr>
          <a:xfrm>
            <a:off x="491853" y="3282126"/>
            <a:ext cx="177473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执行</a:t>
            </a:r>
          </a:p>
          <a:p>
            <a:pPr algn="ctr"/>
            <a:r>
              <a:rPr lang="en-US" sz="2400"/>
              <a:t>(Execute)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mHei" panose="02010609060101010101" pitchFamily="49" charset="-122"/>
                <a:ea typeface="SimHei" panose="02010609060101010101" pitchFamily="49" charset="-122"/>
              </a:rPr>
              <a:t>CPU</a:t>
            </a:r>
            <a:r>
              <a:rPr lang="zh-CN" altLang="en-US" sz="2800">
                <a:latin typeface="SimHei" panose="02010609060101010101" pitchFamily="49" charset="-122"/>
                <a:ea typeface="SimHei" panose="02010609060101010101" pitchFamily="49" charset="-122"/>
              </a:rPr>
              <a:t>（中央处理器）</a:t>
            </a:r>
            <a:endParaRPr lang="en-US" sz="280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4159302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取指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7113C-35CB-C24D-9CD4-2EAA0EC8B232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FF0000"/>
                </a:solidFill>
              </a:rPr>
              <a:t>执行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V="1">
            <a:off x="1518274" y="4754880"/>
            <a:ext cx="425591" cy="65258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3391260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08D0B7-BB04-674E-94ED-A3AA48FC8FB0}"/>
              </a:ext>
            </a:extLst>
          </p:cNvPr>
          <p:cNvGraphicFramePr>
            <a:graphicFrameLocks noGrp="1"/>
          </p:cNvGraphicFramePr>
          <p:nvPr/>
        </p:nvGraphicFramePr>
        <p:xfrm>
          <a:off x="6705600" y="922020"/>
          <a:ext cx="4709160" cy="501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54580">
                  <a:extLst>
                    <a:ext uri="{9D8B030D-6E8A-4147-A177-3AD203B41FA5}">
                      <a16:colId xmlns:a16="http://schemas.microsoft.com/office/drawing/2014/main" val="378099058"/>
                    </a:ext>
                  </a:extLst>
                </a:gridCol>
                <a:gridCol w="2354580">
                  <a:extLst>
                    <a:ext uri="{9D8B030D-6E8A-4147-A177-3AD203B41FA5}">
                      <a16:colId xmlns:a16="http://schemas.microsoft.com/office/drawing/2014/main" val="426442027"/>
                    </a:ext>
                  </a:extLst>
                </a:gridCol>
              </a:tblGrid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地址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>
                          <a:solidFill>
                            <a:srgbClr val="4CD2E3"/>
                          </a:solidFill>
                          <a:effectLst/>
                          <a:latin typeface="+mn-lt"/>
                          <a:ea typeface="SimSun" panose="02010600030101010101" pitchFamily="2" charset="-122"/>
                        </a:rPr>
                        <a:t>数据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81562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0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0530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740511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02094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08658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4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sz="2400">
                          <a:solidFill>
                            <a:srgbClr val="4CD2E3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  <a:sym typeface="Arial"/>
                        </a:rPr>
                        <a:t>PD</a:t>
                      </a:r>
                      <a:endParaRPr lang="zh-CN" altLang="en-US" sz="2400">
                        <a:solidFill>
                          <a:srgbClr val="4CD2E3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4784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5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NW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70519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FW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785537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7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CW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22086"/>
                  </a:ext>
                </a:extLst>
              </a:tr>
              <a:tr h="501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8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i="0" u="none" strike="noStrike">
                          <a:solidFill>
                            <a:srgbClr val="4CD2E3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PU</a:t>
                      </a:r>
                      <a:endParaRPr lang="zh-CN" altLang="en-US" sz="2400" b="0" i="0" u="none" strike="noStrike">
                        <a:solidFill>
                          <a:srgbClr val="4CD2E3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788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3961B9-EF4F-374C-AFA1-D10E7A6BA341}"/>
              </a:ext>
            </a:extLst>
          </p:cNvPr>
          <p:cNvSpPr txBox="1"/>
          <p:nvPr/>
        </p:nvSpPr>
        <p:spPr>
          <a:xfrm>
            <a:off x="731520" y="2122883"/>
            <a:ext cx="124968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FF0000"/>
                </a:solidFill>
              </a:rPr>
              <a:t>取指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7113C-35CB-C24D-9CD4-2EAA0EC8B232}"/>
              </a:ext>
            </a:extLst>
          </p:cNvPr>
          <p:cNvSpPr txBox="1"/>
          <p:nvPr/>
        </p:nvSpPr>
        <p:spPr>
          <a:xfrm>
            <a:off x="731520" y="3244334"/>
            <a:ext cx="1295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执行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B7356C-68D2-2D43-BFA9-70AE9BF82B78}"/>
              </a:ext>
            </a:extLst>
          </p:cNvPr>
          <p:cNvSpPr txBox="1"/>
          <p:nvPr/>
        </p:nvSpPr>
        <p:spPr>
          <a:xfrm>
            <a:off x="69189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Memory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13A9FA-A5E1-6A4C-91F5-ABF30B20F096}"/>
              </a:ext>
            </a:extLst>
          </p:cNvPr>
          <p:cNvSpPr/>
          <p:nvPr/>
        </p:nvSpPr>
        <p:spPr>
          <a:xfrm>
            <a:off x="304800" y="922020"/>
            <a:ext cx="5943600" cy="54940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66032F9-5538-514B-98EA-E0DB4B3C6776}"/>
              </a:ext>
            </a:extLst>
          </p:cNvPr>
          <p:cNvSpPr/>
          <p:nvPr/>
        </p:nvSpPr>
        <p:spPr>
          <a:xfrm>
            <a:off x="1332739" y="5407460"/>
            <a:ext cx="283464" cy="281940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24D6EB-BF37-A74D-B0FD-2D8DEDB14F70}"/>
              </a:ext>
            </a:extLst>
          </p:cNvPr>
          <p:cNvCxnSpPr>
            <a:cxnSpLocks/>
          </p:cNvCxnSpPr>
          <p:nvPr/>
        </p:nvCxnSpPr>
        <p:spPr>
          <a:xfrm flipH="1" flipV="1">
            <a:off x="1012699" y="4797860"/>
            <a:ext cx="378897" cy="6096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7E4709F-7851-2F41-8DAE-4493D364D504}"/>
              </a:ext>
            </a:extLst>
          </p:cNvPr>
          <p:cNvSpPr/>
          <p:nvPr/>
        </p:nvSpPr>
        <p:spPr>
          <a:xfrm>
            <a:off x="632462" y="4587416"/>
            <a:ext cx="1569720" cy="1272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0F5C66-12AA-3244-B012-265BBE0D1A02}"/>
              </a:ext>
            </a:extLst>
          </p:cNvPr>
          <p:cNvSpPr txBox="1"/>
          <p:nvPr/>
        </p:nvSpPr>
        <p:spPr>
          <a:xfrm>
            <a:off x="1165860" y="198120"/>
            <a:ext cx="422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CPU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75CDC3-C540-864A-A17D-E3FCE02EE105}"/>
              </a:ext>
            </a:extLst>
          </p:cNvPr>
          <p:cNvSpPr txBox="1"/>
          <p:nvPr/>
        </p:nvSpPr>
        <p:spPr>
          <a:xfrm>
            <a:off x="252187" y="5923120"/>
            <a:ext cx="2254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时钟</a:t>
            </a:r>
          </a:p>
        </p:txBody>
      </p:sp>
    </p:spTree>
    <p:extLst>
      <p:ext uri="{BB962C8B-B14F-4D97-AF65-F5344CB8AC3E}">
        <p14:creationId xmlns:p14="http://schemas.microsoft.com/office/powerpoint/2010/main" val="278597038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2625</TotalTime>
  <Words>813</Words>
  <Application>Microsoft Macintosh PowerPoint</Application>
  <PresentationFormat>Widescreen</PresentationFormat>
  <Paragraphs>630</Paragraphs>
  <Slides>59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4" baseType="lpstr">
      <vt:lpstr>微软雅黑</vt:lpstr>
      <vt:lpstr>SimHei</vt:lpstr>
      <vt:lpstr>Arial</vt:lpstr>
      <vt:lpstr>Calibri</vt:lpstr>
      <vt:lpstr>Simple Dark</vt:lpstr>
      <vt:lpstr>信息技术 第十讲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程序存储控制计算机：冯诺伊曼结构</vt:lpstr>
      <vt:lpstr>PowerPoint Presentation</vt:lpstr>
      <vt:lpstr>PowerPoint Presentation</vt:lpstr>
      <vt:lpstr>时钟频率：每秒时钟震荡的次数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字长：计算机一次可以处理的二进制位数</vt:lpstr>
      <vt:lpstr>影响CPU的性能指标：主频、高速缓存和字长</vt:lpstr>
      <vt:lpstr>PowerPoint Presentation</vt:lpstr>
      <vt:lpstr>PowerPoint Presentation</vt:lpstr>
      <vt:lpstr>存储器</vt:lpstr>
      <vt:lpstr>存储器 = 内存 + 外存</vt:lpstr>
      <vt:lpstr>内存（RAM + ROM）</vt:lpstr>
      <vt:lpstr>PowerPoint Presentation</vt:lpstr>
      <vt:lpstr>ROM: Read-only Memory</vt:lpstr>
      <vt:lpstr>ROM: Read-only Memory（数据非易失）</vt:lpstr>
      <vt:lpstr>外存</vt:lpstr>
      <vt:lpstr>PowerPoint Presentation</vt:lpstr>
      <vt:lpstr>外存</vt:lpstr>
      <vt:lpstr>PowerPoint Presentation</vt:lpstr>
      <vt:lpstr>1. 影响CPU的性能指标：主频、高速缓存、字长  2. 冯诺伊曼结构：程序存储控制计算机  3. 存储器的不同类型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Tong Hu</dc:creator>
  <cp:lastModifiedBy>Tong Hu</cp:lastModifiedBy>
  <cp:revision>168</cp:revision>
  <dcterms:created xsi:type="dcterms:W3CDTF">2020-08-26T00:26:03Z</dcterms:created>
  <dcterms:modified xsi:type="dcterms:W3CDTF">2022-04-13T06:41:34Z</dcterms:modified>
</cp:coreProperties>
</file>

<file path=docProps/thumbnail.jpeg>
</file>